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s/slide6.xml" ContentType="application/vnd.openxmlformats-officedocument.presentationml.slide+xml"/>
  <Override PartName="/ppt/notesSlides/notesSlide1.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Layouts/slideLayout17.xml" ContentType="application/vnd.openxmlformats-officedocument.presentationml.slideLayout+xml"/>
  <Override PartName="/ppt/slides/slide16.xml" ContentType="application/vnd.openxmlformats-officedocument.presentationml.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Layouts/slideLayout18.xml" ContentType="application/vnd.openxmlformats-officedocument.presentationml.slideLayout+xml"/>
  <Override PartName="/ppt/slides/slide17.xml" ContentType="application/vnd.openxmlformats-officedocument.presentationml.slide+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7" r:id="rId1"/>
  </p:sldMasterIdLst>
  <p:notesMasterIdLst>
    <p:notesMasterId r:id="rId31"/>
  </p:notesMasterIdLst>
  <p:sldIdLst>
    <p:sldId id="256" r:id="rId2"/>
    <p:sldId id="281" r:id="rId3"/>
    <p:sldId id="257" r:id="rId4"/>
    <p:sldId id="262" r:id="rId5"/>
    <p:sldId id="261" r:id="rId6"/>
    <p:sldId id="264" r:id="rId7"/>
    <p:sldId id="258" r:id="rId8"/>
    <p:sldId id="267" r:id="rId9"/>
    <p:sldId id="259" r:id="rId10"/>
    <p:sldId id="263" r:id="rId11"/>
    <p:sldId id="270" r:id="rId12"/>
    <p:sldId id="279" r:id="rId13"/>
    <p:sldId id="280" r:id="rId14"/>
    <p:sldId id="265" r:id="rId15"/>
    <p:sldId id="260" r:id="rId16"/>
    <p:sldId id="266" r:id="rId17"/>
    <p:sldId id="268" r:id="rId18"/>
    <p:sldId id="269" r:id="rId19"/>
    <p:sldId id="271" r:id="rId20"/>
    <p:sldId id="273" r:id="rId21"/>
    <p:sldId id="272" r:id="rId22"/>
    <p:sldId id="284" r:id="rId23"/>
    <p:sldId id="274" r:id="rId24"/>
    <p:sldId id="283" r:id="rId25"/>
    <p:sldId id="275" r:id="rId26"/>
    <p:sldId id="276" r:id="rId27"/>
    <p:sldId id="277" r:id="rId28"/>
    <p:sldId id="278" r:id="rId29"/>
    <p:sldId id="282"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0" d="100"/>
          <a:sy n="80" d="100"/>
        </p:scale>
        <p:origin x="-116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9B8C3D-2D41-0744-81F5-3060FF547F59}" type="datetimeFigureOut">
              <a:rPr lang="en-US" smtClean="0"/>
              <a:t>3/3/12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BEAB9C-DCE0-104D-B7AF-F645FF57FC6B}"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question</a:t>
            </a:r>
            <a:r>
              <a:rPr lang="en-US" baseline="0" dirty="0" smtClean="0"/>
              <a:t> we are left asking is how in the world would a three year old get from the Long </a:t>
            </a:r>
            <a:r>
              <a:rPr lang="en-US" baseline="0" dirty="0" err="1" smtClean="0"/>
              <a:t>Kloof</a:t>
            </a:r>
            <a:r>
              <a:rPr lang="en-US" baseline="0" dirty="0" smtClean="0"/>
              <a:t> to </a:t>
            </a:r>
            <a:r>
              <a:rPr lang="en-US" baseline="0" dirty="0" err="1" smtClean="0"/>
              <a:t>Knysna</a:t>
            </a:r>
            <a:r>
              <a:rPr lang="en-US" baseline="0" dirty="0" smtClean="0"/>
              <a:t> because when you look on a map like this you actually see how far this really is.</a:t>
            </a:r>
            <a:endParaRPr lang="en-US" dirty="0"/>
          </a:p>
        </p:txBody>
      </p:sp>
      <p:sp>
        <p:nvSpPr>
          <p:cNvPr id="4" name="Slide Number Placeholder 3"/>
          <p:cNvSpPr>
            <a:spLocks noGrp="1"/>
          </p:cNvSpPr>
          <p:nvPr>
            <p:ph type="sldNum" sz="quarter" idx="10"/>
          </p:nvPr>
        </p:nvSpPr>
        <p:spPr/>
        <p:txBody>
          <a:bodyPr/>
          <a:lstStyle/>
          <a:p>
            <a:fld id="{5EBEAB9C-DCE0-104D-B7AF-F645FF57FC6B}" type="slidenum">
              <a:rPr lang="en-US" smtClean="0"/>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 why other</a:t>
            </a:r>
            <a:r>
              <a:rPr lang="en-US" baseline="0" dirty="0" smtClean="0"/>
              <a:t> languages aren’t really mentioned is the same reason why there isn’t much reference to the indigenous people who live in South Africa. The Geography. Although the official languages of South Africa are English and </a:t>
            </a:r>
            <a:r>
              <a:rPr lang="en-US" baseline="0" dirty="0" err="1" smtClean="0"/>
              <a:t>Africaans</a:t>
            </a:r>
            <a:r>
              <a:rPr lang="en-US" baseline="0" dirty="0" smtClean="0"/>
              <a:t>, most of South Africa speaks  </a:t>
            </a:r>
            <a:r>
              <a:rPr lang="en-US" baseline="0" dirty="0" err="1" smtClean="0"/>
              <a:t>Africaans</a:t>
            </a:r>
            <a:r>
              <a:rPr lang="en-US" baseline="0" dirty="0" smtClean="0"/>
              <a:t>. </a:t>
            </a:r>
            <a:r>
              <a:rPr lang="en-US" baseline="0" dirty="0" err="1" smtClean="0"/>
              <a:t>Africaans</a:t>
            </a:r>
            <a:r>
              <a:rPr lang="en-US" baseline="0" dirty="0" smtClean="0"/>
              <a:t> derived from Dutch. Explanation Dutch settled in Cape Town and the surrounding areas.</a:t>
            </a:r>
            <a:endParaRPr lang="en-US" dirty="0"/>
          </a:p>
        </p:txBody>
      </p:sp>
      <p:sp>
        <p:nvSpPr>
          <p:cNvPr id="4" name="Slide Number Placeholder 3"/>
          <p:cNvSpPr>
            <a:spLocks noGrp="1"/>
          </p:cNvSpPr>
          <p:nvPr>
            <p:ph type="sldNum" sz="quarter" idx="10"/>
          </p:nvPr>
        </p:nvSpPr>
        <p:spPr/>
        <p:txBody>
          <a:bodyPr/>
          <a:lstStyle/>
          <a:p>
            <a:fld id="{5EBEAB9C-DCE0-104D-B7AF-F645FF57FC6B}" type="slidenum">
              <a:rPr lang="en-US" smtClean="0"/>
              <a:t>18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t>
            </a:r>
            <a:endParaRPr lang="en-US" dirty="0"/>
          </a:p>
        </p:txBody>
      </p:sp>
      <p:sp>
        <p:nvSpPr>
          <p:cNvPr id="4" name="Slide Number Placeholder 3"/>
          <p:cNvSpPr>
            <a:spLocks noGrp="1"/>
          </p:cNvSpPr>
          <p:nvPr>
            <p:ph type="sldNum" sz="quarter" idx="10"/>
          </p:nvPr>
        </p:nvSpPr>
        <p:spPr/>
        <p:txBody>
          <a:bodyPr/>
          <a:lstStyle/>
          <a:p>
            <a:fld id="{5EBEAB9C-DCE0-104D-B7AF-F645FF57FC6B}" type="slidenum">
              <a:rPr lang="en-US" smtClean="0"/>
              <a:t>20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large </a:t>
            </a:r>
            <a:r>
              <a:rPr lang="en-US" dirty="0" err="1" smtClean="0"/>
              <a:t>african</a:t>
            </a:r>
            <a:r>
              <a:rPr lang="en-US" dirty="0" smtClean="0"/>
              <a:t> mammal to go extinct in prehistoric times.</a:t>
            </a:r>
            <a:endParaRPr lang="en-US" dirty="0"/>
          </a:p>
        </p:txBody>
      </p:sp>
      <p:sp>
        <p:nvSpPr>
          <p:cNvPr id="4" name="Slide Number Placeholder 3"/>
          <p:cNvSpPr>
            <a:spLocks noGrp="1"/>
          </p:cNvSpPr>
          <p:nvPr>
            <p:ph type="sldNum" sz="quarter" idx="10"/>
          </p:nvPr>
        </p:nvSpPr>
        <p:spPr/>
        <p:txBody>
          <a:bodyPr/>
          <a:lstStyle/>
          <a:p>
            <a:fld id="{5EBEAB9C-DCE0-104D-B7AF-F645FF57FC6B}" type="slidenum">
              <a:rPr lang="en-US" smtClean="0"/>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AFC56213-B4C4-4C5C-8EAE-01416D175C4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DA930DE-4398-A74C-945A-4400031810BD}" type="datetimeFigureOut">
              <a:rPr lang="en-US" smtClean="0"/>
              <a:pPr/>
              <a:t>3/3/12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A930DE-4398-A74C-945A-4400031810BD}" type="datetimeFigureOut">
              <a:rPr lang="en-US" smtClean="0"/>
              <a:pPr/>
              <a:t>3/3/12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643AAC90-B609-1B49-8A05-6FB766CC6C0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AAC90-B609-1B49-8A05-6FB766CC6C0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A930DE-4398-A74C-945A-4400031810BD}" type="datetimeFigureOut">
              <a:rPr lang="en-US" smtClean="0"/>
              <a:pPr/>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AAC90-B609-1B49-8A05-6FB766CC6C0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DA930DE-4398-A74C-945A-4400031810BD}" type="datetimeFigureOut">
              <a:rPr lang="en-US" smtClean="0"/>
              <a:pPr/>
              <a:t>3/3/12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3AAC90-B609-1B49-8A05-6FB766CC6C0D}"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DA930DE-4398-A74C-945A-4400031810BD}" type="datetimeFigureOut">
              <a:rPr lang="en-US" smtClean="0"/>
              <a:pPr/>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AAC90-B609-1B49-8A05-6FB766CC6C0D}"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7DA930DE-4398-A74C-945A-4400031810BD}" type="datetimeFigureOut">
              <a:rPr lang="en-US" smtClean="0"/>
              <a:pPr/>
              <a:t>3/3/12</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643AAC90-B609-1B49-8A05-6FB766CC6C0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1125" y="2492375"/>
            <a:ext cx="7305675" cy="2545969"/>
          </a:xfrm>
        </p:spPr>
        <p:txBody>
          <a:bodyPr/>
          <a:lstStyle/>
          <a:p>
            <a:r>
              <a:rPr lang="en-US" sz="7200" dirty="0" smtClean="0"/>
              <a:t>Geography of East South Cape</a:t>
            </a:r>
            <a:endParaRPr lang="en-US" sz="7200" dirty="0"/>
          </a:p>
        </p:txBody>
      </p:sp>
      <p:sp>
        <p:nvSpPr>
          <p:cNvPr id="3" name="Subtitle 2"/>
          <p:cNvSpPr>
            <a:spLocks noGrp="1"/>
          </p:cNvSpPr>
          <p:nvPr>
            <p:ph type="subTitle" idx="1"/>
          </p:nvPr>
        </p:nvSpPr>
        <p:spPr/>
        <p:txBody>
          <a:bodyPr/>
          <a:lstStyle/>
          <a:p>
            <a:r>
              <a:rPr lang="en-US" dirty="0" smtClean="0"/>
              <a:t>Gabrielle and Giovanni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err="1" smtClean="0"/>
              <a:t>Knysna</a:t>
            </a:r>
            <a:endParaRPr lang="en-US" dirty="0"/>
          </a:p>
        </p:txBody>
      </p:sp>
      <p:sp>
        <p:nvSpPr>
          <p:cNvPr id="4" name="Title 3"/>
          <p:cNvSpPr>
            <a:spLocks noGrp="1"/>
          </p:cNvSpPr>
          <p:nvPr>
            <p:ph type="title"/>
          </p:nvPr>
        </p:nvSpPr>
        <p:spPr/>
        <p:txBody>
          <a:bodyPr/>
          <a:lstStyle/>
          <a:p>
            <a:r>
              <a:rPr lang="en-US" dirty="0" err="1" smtClean="0"/>
              <a:t>Knysna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err="1" smtClean="0"/>
              <a:t>Knysna</a:t>
            </a:r>
            <a:r>
              <a:rPr lang="en-US" dirty="0" smtClean="0"/>
              <a:t> </a:t>
            </a:r>
            <a:endParaRPr lang="en-US" dirty="0"/>
          </a:p>
        </p:txBody>
      </p:sp>
      <p:sp>
        <p:nvSpPr>
          <p:cNvPr id="8" name="Content Placeholder 7"/>
          <p:cNvSpPr>
            <a:spLocks noGrp="1"/>
          </p:cNvSpPr>
          <p:nvPr>
            <p:ph idx="1"/>
          </p:nvPr>
        </p:nvSpPr>
        <p:spPr/>
        <p:txBody>
          <a:bodyPr/>
          <a:lstStyle/>
          <a:p>
            <a:r>
              <a:rPr lang="en-US" dirty="0" smtClean="0"/>
              <a:t>Largest indigenous forest in South Africa</a:t>
            </a:r>
          </a:p>
          <a:p>
            <a:r>
              <a:rPr lang="en-US" dirty="0" smtClean="0"/>
              <a:t>Has been exploited for timber since the 18</a:t>
            </a:r>
            <a:r>
              <a:rPr lang="en-US" baseline="30000" dirty="0" smtClean="0"/>
              <a:t>th</a:t>
            </a:r>
            <a:r>
              <a:rPr lang="en-US" dirty="0" smtClean="0"/>
              <a:t> century</a:t>
            </a:r>
          </a:p>
          <a:p>
            <a:r>
              <a:rPr lang="en-US" dirty="0" smtClean="0"/>
              <a:t>Currently most of the forests are protected</a:t>
            </a:r>
          </a:p>
          <a:p>
            <a:r>
              <a:rPr lang="en-US" dirty="0" smtClean="0"/>
              <a:t>However managed timber harvesting still allowed</a:t>
            </a:r>
          </a:p>
          <a:p>
            <a:r>
              <a:rPr lang="en-US" dirty="0" smtClean="0"/>
              <a:t>Many of the trees mentioned in the book are endangered namely the stinkwood.</a:t>
            </a:r>
          </a:p>
          <a:p>
            <a:r>
              <a:rPr lang="en-US" dirty="0" smtClean="0"/>
              <a:t>The Yellowwood is the national tree of South Africa</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383913" y="0"/>
            <a:ext cx="11364366" cy="6858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742950"/>
            <a:ext cx="9144000" cy="8458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3389780"/>
            <a:ext cx="9144000" cy="11161059"/>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shot 2012-02-29 at 1.42.58 PM.png"/>
          <p:cNvPicPr>
            <a:picLocks noGrp="1" noChangeAspect="1"/>
          </p:cNvPicPr>
          <p:nvPr>
            <p:ph idx="1"/>
          </p:nvPr>
        </p:nvPicPr>
        <p:blipFill>
          <a:blip r:embed="rId2"/>
          <a:srcRect l="-24089" r="-24089"/>
          <a:stretch>
            <a:fillRect/>
          </a:stretch>
        </p:blipFill>
        <p:spPr>
          <a:xfrm>
            <a:off x="-2094920" y="0"/>
            <a:ext cx="13393730" cy="6858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0" y="-936626"/>
            <a:ext cx="9144000" cy="8070979"/>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aren’t other languages besides Dutch and </a:t>
            </a:r>
            <a:r>
              <a:rPr lang="en-US" dirty="0" err="1" smtClean="0"/>
              <a:t>Africaans</a:t>
            </a:r>
            <a:r>
              <a:rPr lang="en-US" dirty="0" smtClean="0"/>
              <a:t> mentioned in the book?</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endParaRPr lang="en-US"/>
          </a:p>
        </p:txBody>
      </p:sp>
      <p:sp>
        <p:nvSpPr>
          <p:cNvPr id="5" name="Title 4"/>
          <p:cNvSpPr>
            <a:spLocks noGrp="1"/>
          </p:cNvSpPr>
          <p:nvPr>
            <p:ph type="ctrTitle"/>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555626" y="0"/>
            <a:ext cx="9699625" cy="70993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Flora and Fauna</a:t>
            </a:r>
            <a:endParaRPr lang="en-US" dirty="0"/>
          </a:p>
        </p:txBody>
      </p:sp>
      <p:sp>
        <p:nvSpPr>
          <p:cNvPr id="3" name="Title 2"/>
          <p:cNvSpPr>
            <a:spLocks noGrp="1"/>
          </p:cNvSpPr>
          <p:nvPr>
            <p:ph type="ctrTitle"/>
          </p:nvPr>
        </p:nvSpPr>
        <p:spPr/>
        <p:txBody>
          <a:bodyPr/>
          <a:lstStyle/>
          <a:p>
            <a:r>
              <a:rPr lang="en-US" dirty="0" smtClean="0"/>
              <a:t>Flora and Fauna</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6559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Bush buck (antelope)</a:t>
            </a:r>
            <a:endParaRPr lang="en-US" dirty="0"/>
          </a:p>
        </p:txBody>
      </p:sp>
      <p:sp>
        <p:nvSpPr>
          <p:cNvPr id="6" name="Content Placeholder 5"/>
          <p:cNvSpPr>
            <a:spLocks noGrp="1"/>
          </p:cNvSpPr>
          <p:nvPr>
            <p:ph sz="half" idx="1"/>
          </p:nvPr>
        </p:nvSpPr>
        <p:spPr/>
        <p:txBody>
          <a:bodyPr>
            <a:normAutofit/>
          </a:bodyPr>
          <a:lstStyle/>
          <a:p>
            <a:r>
              <a:rPr lang="en-US" dirty="0" smtClean="0"/>
              <a:t>Most widespread antelope in sub-</a:t>
            </a:r>
            <a:r>
              <a:rPr lang="en-US" dirty="0" err="1" smtClean="0"/>
              <a:t>saharan</a:t>
            </a:r>
            <a:r>
              <a:rPr lang="en-US" dirty="0" smtClean="0"/>
              <a:t> Africa</a:t>
            </a:r>
          </a:p>
          <a:p>
            <a:r>
              <a:rPr lang="en-US" dirty="0" smtClean="0"/>
              <a:t>Most dangerous medium-sized antelope</a:t>
            </a:r>
          </a:p>
          <a:p>
            <a:r>
              <a:rPr lang="en-US" dirty="0" smtClean="0"/>
              <a:t>Will hide when injured and charge impaling the hunter with its horns (possibly why in the book they laid traps).</a:t>
            </a:r>
            <a:endParaRPr lang="en-US" dirty="0"/>
          </a:p>
        </p:txBody>
      </p:sp>
      <p:sp>
        <p:nvSpPr>
          <p:cNvPr id="7" name="Content Placeholder 6"/>
          <p:cNvSpPr>
            <a:spLocks noGrp="1"/>
          </p:cNvSpPr>
          <p:nvPr>
            <p:ph sz="half" idx="2"/>
          </p:nvPr>
        </p:nvSpPr>
        <p:spPr/>
        <p:txBody>
          <a:bodyPr>
            <a:normAutofit/>
          </a:bodyPr>
          <a:lstStyle/>
          <a:p>
            <a:endParaRPr lang="en-US"/>
          </a:p>
        </p:txBody>
      </p:sp>
      <p:pic>
        <p:nvPicPr>
          <p:cNvPr id="8" name="Picture 7"/>
          <p:cNvPicPr>
            <a:picLocks noChangeAspect="1"/>
          </p:cNvPicPr>
          <p:nvPr/>
        </p:nvPicPr>
        <p:blipFill>
          <a:blip r:embed="rId3"/>
          <a:stretch>
            <a:fillRect/>
          </a:stretch>
        </p:blipFill>
        <p:spPr>
          <a:xfrm>
            <a:off x="4648199" y="1735139"/>
            <a:ext cx="3579813" cy="478393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Blue buck (Blue Antelope)</a:t>
            </a:r>
            <a:endParaRPr lang="en-US" dirty="0"/>
          </a:p>
        </p:txBody>
      </p:sp>
      <p:sp>
        <p:nvSpPr>
          <p:cNvPr id="10" name="Content Placeholder 9"/>
          <p:cNvSpPr>
            <a:spLocks noGrp="1"/>
          </p:cNvSpPr>
          <p:nvPr>
            <p:ph sz="half" idx="1"/>
          </p:nvPr>
        </p:nvSpPr>
        <p:spPr/>
        <p:txBody>
          <a:bodyPr>
            <a:normAutofit lnSpcReduction="10000"/>
          </a:bodyPr>
          <a:lstStyle/>
          <a:p>
            <a:endParaRPr lang="en-US"/>
          </a:p>
        </p:txBody>
      </p:sp>
      <p:sp>
        <p:nvSpPr>
          <p:cNvPr id="11" name="Content Placeholder 10"/>
          <p:cNvSpPr>
            <a:spLocks noGrp="1"/>
          </p:cNvSpPr>
          <p:nvPr>
            <p:ph sz="half" idx="2"/>
          </p:nvPr>
        </p:nvSpPr>
        <p:spPr>
          <a:xfrm>
            <a:off x="4648200" y="1735139"/>
            <a:ext cx="3566160" cy="4630736"/>
          </a:xfrm>
        </p:spPr>
        <p:txBody>
          <a:bodyPr>
            <a:normAutofit lnSpcReduction="10000"/>
          </a:bodyPr>
          <a:lstStyle/>
          <a:p>
            <a:r>
              <a:rPr lang="en-US" dirty="0" smtClean="0"/>
              <a:t>Extinct species of antelope</a:t>
            </a:r>
          </a:p>
          <a:p>
            <a:r>
              <a:rPr lang="en-US" dirty="0" smtClean="0"/>
              <a:t>First encountered by European settlers in the 17</a:t>
            </a:r>
            <a:r>
              <a:rPr lang="en-US" baseline="30000" dirty="0" smtClean="0"/>
              <a:t>th</a:t>
            </a:r>
            <a:r>
              <a:rPr lang="en-US" dirty="0" smtClean="0"/>
              <a:t> century who noticed they were rare.</a:t>
            </a:r>
          </a:p>
          <a:p>
            <a:r>
              <a:rPr lang="en-US" dirty="0" smtClean="0"/>
              <a:t>Were extinct by around 1800</a:t>
            </a:r>
          </a:p>
          <a:p>
            <a:r>
              <a:rPr lang="en-US" dirty="0" smtClean="0"/>
              <a:t>F</a:t>
            </a:r>
            <a:r>
              <a:rPr lang="en-US" dirty="0" smtClean="0"/>
              <a:t>our left today mounted in museums</a:t>
            </a:r>
          </a:p>
          <a:p>
            <a:r>
              <a:rPr lang="en-US" dirty="0" smtClean="0"/>
              <a:t>Hunted mainly for their skin</a:t>
            </a:r>
            <a:endParaRPr lang="en-US" dirty="0"/>
          </a:p>
        </p:txBody>
      </p:sp>
      <p:pic>
        <p:nvPicPr>
          <p:cNvPr id="8" name="Picture 7"/>
          <p:cNvPicPr>
            <a:picLocks noChangeAspect="1"/>
          </p:cNvPicPr>
          <p:nvPr/>
        </p:nvPicPr>
        <p:blipFill>
          <a:blip r:embed="rId3"/>
          <a:stretch>
            <a:fillRect/>
          </a:stretch>
        </p:blipFill>
        <p:spPr>
          <a:xfrm>
            <a:off x="914400" y="1735139"/>
            <a:ext cx="3566160" cy="463073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Stink Wood </a:t>
            </a:r>
            <a:endParaRPr lang="en-US" dirty="0"/>
          </a:p>
        </p:txBody>
      </p:sp>
      <p:sp>
        <p:nvSpPr>
          <p:cNvPr id="6" name="Text Placeholder 5"/>
          <p:cNvSpPr>
            <a:spLocks noGrp="1"/>
          </p:cNvSpPr>
          <p:nvPr>
            <p:ph type="body" sz="half" idx="2"/>
          </p:nvPr>
        </p:nvSpPr>
        <p:spPr/>
        <p:txBody>
          <a:bodyPr/>
          <a:lstStyle/>
          <a:p>
            <a:r>
              <a:rPr lang="en-US" dirty="0" smtClean="0"/>
              <a:t>Endangered Species. Strong smell when just felled.</a:t>
            </a:r>
            <a:endParaRPr lang="en-US" dirty="0"/>
          </a:p>
        </p:txBody>
      </p:sp>
      <p:pic>
        <p:nvPicPr>
          <p:cNvPr id="8" name="Picture Placeholder 7"/>
          <p:cNvPicPr>
            <a:picLocks noGrp="1" noChangeAspect="1"/>
          </p:cNvPicPr>
          <p:nvPr>
            <p:ph type="pic" sz="quarter" idx="15"/>
          </p:nvPr>
        </p:nvPicPr>
        <p:blipFill>
          <a:blip r:embed="rId2"/>
          <a:srcRect l="-52518" r="-52518"/>
          <a:stretch>
            <a:fillRect/>
          </a:stretch>
        </p:blipFill>
        <p:spPr>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African elephant</a:t>
            </a:r>
            <a:endParaRPr lang="en-US" dirty="0"/>
          </a:p>
        </p:txBody>
      </p:sp>
      <p:sp>
        <p:nvSpPr>
          <p:cNvPr id="3" name="Content Placeholder 2"/>
          <p:cNvSpPr>
            <a:spLocks noGrp="1"/>
          </p:cNvSpPr>
          <p:nvPr>
            <p:ph sz="half" idx="1"/>
          </p:nvPr>
        </p:nvSpPr>
        <p:spPr/>
        <p:txBody>
          <a:bodyPr/>
          <a:lstStyle/>
          <a:p>
            <a:r>
              <a:rPr lang="en-US" dirty="0" smtClean="0"/>
              <a:t>Largest living terrestrial animal</a:t>
            </a:r>
          </a:p>
          <a:p>
            <a:r>
              <a:rPr lang="en-US" dirty="0" smtClean="0"/>
              <a:t>Among the most highly intelligent species; compared to humans, apes and some species of dolphins</a:t>
            </a:r>
          </a:p>
          <a:p>
            <a:r>
              <a:rPr lang="en-US" dirty="0" smtClean="0"/>
              <a:t>Exhibit a wide variety of </a:t>
            </a:r>
            <a:r>
              <a:rPr lang="en-US" dirty="0" err="1" smtClean="0"/>
              <a:t>behaviours</a:t>
            </a:r>
            <a:r>
              <a:rPr lang="en-US" dirty="0" smtClean="0"/>
              <a:t>: grief, cooperation, memory etc.</a:t>
            </a:r>
            <a:endParaRPr lang="en-US" dirty="0"/>
          </a:p>
        </p:txBody>
      </p:sp>
      <p:sp>
        <p:nvSpPr>
          <p:cNvPr id="4" name="Content Placeholder 3"/>
          <p:cNvSpPr>
            <a:spLocks noGrp="1"/>
          </p:cNvSpPr>
          <p:nvPr>
            <p:ph sz="half" idx="2"/>
          </p:nvPr>
        </p:nvSpPr>
        <p:spPr/>
        <p:txBody>
          <a:bodyPr/>
          <a:lstStyle/>
          <a:p>
            <a:endParaRPr lang="en-US"/>
          </a:p>
        </p:txBody>
      </p:sp>
      <p:pic>
        <p:nvPicPr>
          <p:cNvPr id="6" name="Picture 5"/>
          <p:cNvPicPr>
            <a:picLocks noChangeAspect="1"/>
          </p:cNvPicPr>
          <p:nvPr/>
        </p:nvPicPr>
        <p:blipFill>
          <a:blip r:embed="rId2"/>
          <a:stretch>
            <a:fillRect/>
          </a:stretch>
        </p:blipFill>
        <p:spPr>
          <a:xfrm>
            <a:off x="4648199" y="1735139"/>
            <a:ext cx="4142315" cy="310673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Yellow wood</a:t>
            </a:r>
            <a:endParaRPr lang="en-US" dirty="0"/>
          </a:p>
        </p:txBody>
      </p:sp>
      <p:sp>
        <p:nvSpPr>
          <p:cNvPr id="7" name="Picture Placeholder 6"/>
          <p:cNvSpPr>
            <a:spLocks noGrp="1"/>
          </p:cNvSpPr>
          <p:nvPr>
            <p:ph type="pic" sz="quarter" idx="15"/>
          </p:nvPr>
        </p:nvSpPr>
        <p:spPr/>
      </p:sp>
      <p:sp>
        <p:nvSpPr>
          <p:cNvPr id="6" name="Text Placeholder 5"/>
          <p:cNvSpPr>
            <a:spLocks noGrp="1"/>
          </p:cNvSpPr>
          <p:nvPr>
            <p:ph type="body" sz="half" idx="2"/>
          </p:nvPr>
        </p:nvSpPr>
        <p:spPr/>
        <p:txBody>
          <a:bodyPr/>
          <a:lstStyle/>
          <a:p>
            <a:r>
              <a:rPr lang="en-US" dirty="0" smtClean="0"/>
              <a:t>National Tree of South Africa. Now little cut due to over-exploitation in the past.</a:t>
            </a:r>
            <a:endParaRPr lang="en-US" dirty="0"/>
          </a:p>
        </p:txBody>
      </p:sp>
      <p:pic>
        <p:nvPicPr>
          <p:cNvPr id="8" name="Picture 7"/>
          <p:cNvPicPr>
            <a:picLocks noChangeAspect="1"/>
          </p:cNvPicPr>
          <p:nvPr/>
        </p:nvPicPr>
        <p:blipFill>
          <a:blip r:embed="rId2"/>
          <a:stretch>
            <a:fillRect/>
          </a:stretch>
        </p:blipFill>
        <p:spPr>
          <a:xfrm rot="21233865">
            <a:off x="861130" y="645318"/>
            <a:ext cx="5171908" cy="328341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Ostriches</a:t>
            </a:r>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r>
              <a:rPr lang="en-US" dirty="0" err="1" smtClean="0"/>
              <a:t>Fightless</a:t>
            </a:r>
            <a:r>
              <a:rPr lang="en-US" dirty="0" smtClean="0"/>
              <a:t> birds native to Africa</a:t>
            </a:r>
          </a:p>
          <a:p>
            <a:r>
              <a:rPr lang="en-US" dirty="0" smtClean="0"/>
              <a:t>Farmed around </a:t>
            </a:r>
            <a:r>
              <a:rPr lang="en-US" dirty="0" smtClean="0"/>
              <a:t>the world, particularly for its feathers, which are decorative and are also used as </a:t>
            </a:r>
            <a:r>
              <a:rPr lang="en-US" dirty="0" smtClean="0"/>
              <a:t>feather dusters </a:t>
            </a:r>
            <a:endParaRPr lang="en-US" dirty="0"/>
          </a:p>
        </p:txBody>
      </p:sp>
      <p:pic>
        <p:nvPicPr>
          <p:cNvPr id="5" name="Picture 4"/>
          <p:cNvPicPr>
            <a:picLocks noChangeAspect="1"/>
          </p:cNvPicPr>
          <p:nvPr/>
        </p:nvPicPr>
        <p:blipFill>
          <a:blip r:embed="rId2"/>
          <a:stretch>
            <a:fillRect/>
          </a:stretch>
        </p:blipFill>
        <p:spPr>
          <a:xfrm>
            <a:off x="914400" y="1735139"/>
            <a:ext cx="3175000" cy="22352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Aloe Vera</a:t>
            </a:r>
            <a:endParaRPr lang="en-US"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r>
              <a:rPr lang="en-US" dirty="0" smtClean="0"/>
              <a:t>Species of succulent plant that probably originated in Northern Africa</a:t>
            </a:r>
          </a:p>
          <a:p>
            <a:r>
              <a:rPr lang="en-US" dirty="0" smtClean="0"/>
              <a:t>Large scale agricultural production of aloe </a:t>
            </a:r>
            <a:r>
              <a:rPr lang="en-US" dirty="0" err="1" smtClean="0"/>
              <a:t>vera</a:t>
            </a:r>
            <a:r>
              <a:rPr lang="en-US" dirty="0" smtClean="0"/>
              <a:t> occurs in South Africa to make aloe </a:t>
            </a:r>
            <a:r>
              <a:rPr lang="en-US" dirty="0" err="1" smtClean="0"/>
              <a:t>vera</a:t>
            </a:r>
            <a:r>
              <a:rPr lang="en-US" dirty="0" smtClean="0"/>
              <a:t> gel </a:t>
            </a:r>
            <a:r>
              <a:rPr lang="en-US" smtClean="0"/>
              <a:t>for cosmetics.</a:t>
            </a:r>
          </a:p>
          <a:p>
            <a:endParaRPr lang="en-US" dirty="0"/>
          </a:p>
        </p:txBody>
      </p:sp>
      <p:pic>
        <p:nvPicPr>
          <p:cNvPr id="6" name="Picture 5"/>
          <p:cNvPicPr>
            <a:picLocks noChangeAspect="1"/>
          </p:cNvPicPr>
          <p:nvPr/>
        </p:nvPicPr>
        <p:blipFill>
          <a:blip r:embed="rId2"/>
          <a:stretch>
            <a:fillRect/>
          </a:stretch>
        </p:blipFill>
        <p:spPr>
          <a:xfrm>
            <a:off x="914399" y="1735139"/>
            <a:ext cx="3591981" cy="310673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r>
              <a:rPr lang="en-US" dirty="0" smtClean="0"/>
              <a:t>Climate</a:t>
            </a:r>
            <a:endParaRPr lang="en-US" dirty="0"/>
          </a:p>
        </p:txBody>
      </p:sp>
      <p:sp>
        <p:nvSpPr>
          <p:cNvPr id="8" name="Title 7"/>
          <p:cNvSpPr>
            <a:spLocks noGrp="1"/>
          </p:cNvSpPr>
          <p:nvPr>
            <p:ph type="title"/>
          </p:nvPr>
        </p:nvSpPr>
        <p:spPr/>
        <p:txBody>
          <a:bodyPr/>
          <a:lstStyle/>
          <a:p>
            <a:r>
              <a:rPr lang="en-US" dirty="0" smtClean="0"/>
              <a:t>Climate</a:t>
            </a:r>
            <a:endParaRPr lang="en-US" dirty="0"/>
          </a:p>
        </p:txBody>
      </p:sp>
      <p:sp>
        <p:nvSpPr>
          <p:cNvPr id="7" name="Text Placeholder 6"/>
          <p:cNvSpPr>
            <a:spLocks noGrp="1"/>
          </p:cNvSpPr>
          <p:nvPr>
            <p:ph type="body" idx="1"/>
          </p:nvPr>
        </p:nvSpPr>
        <p:spPr/>
        <p:txBody>
          <a:bodyPr/>
          <a:lstStyle/>
          <a:p>
            <a:r>
              <a:rPr lang="en-US" dirty="0" err="1" smtClean="0"/>
              <a:t>Cli</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Climate</a:t>
            </a:r>
            <a:endParaRPr lang="en-US" dirty="0"/>
          </a:p>
        </p:txBody>
      </p:sp>
      <p:sp>
        <p:nvSpPr>
          <p:cNvPr id="6" name="Content Placeholder 5"/>
          <p:cNvSpPr>
            <a:spLocks noGrp="1"/>
          </p:cNvSpPr>
          <p:nvPr>
            <p:ph idx="1"/>
          </p:nvPr>
        </p:nvSpPr>
        <p:spPr/>
        <p:txBody>
          <a:bodyPr/>
          <a:lstStyle/>
          <a:p>
            <a:r>
              <a:rPr lang="en-US" dirty="0" smtClean="0"/>
              <a:t>Semi-arid</a:t>
            </a:r>
          </a:p>
          <a:p>
            <a:r>
              <a:rPr lang="en-US" dirty="0" smtClean="0"/>
              <a:t>Considerable variation in climate as well as topography</a:t>
            </a:r>
          </a:p>
          <a:p>
            <a:r>
              <a:rPr lang="en-US" dirty="0" smtClean="0"/>
              <a:t>Great inland Karoo plateau, where rocky hills and mountains rise from sparsely populated scrubland is very dry (Long </a:t>
            </a:r>
            <a:r>
              <a:rPr lang="en-US" dirty="0" err="1" smtClean="0"/>
              <a:t>Kloof</a:t>
            </a:r>
            <a:r>
              <a:rPr lang="en-US" dirty="0" smtClean="0"/>
              <a:t>).</a:t>
            </a:r>
          </a:p>
          <a:p>
            <a:r>
              <a:rPr lang="en-US" dirty="0" smtClean="0"/>
              <a:t>Extremely hot in the summer, icy in winter.</a:t>
            </a:r>
          </a:p>
          <a:p>
            <a:r>
              <a:rPr lang="en-US" dirty="0" smtClean="0"/>
              <a:t>Eastern coastline is lush and well watered. Somewhat tropical (</a:t>
            </a:r>
            <a:r>
              <a:rPr lang="en-US" dirty="0" err="1" smtClean="0"/>
              <a:t>Knysna</a:t>
            </a:r>
            <a:r>
              <a:rPr lang="en-US" dirty="0" smtClean="0"/>
              <a:t>)</a:t>
            </a:r>
          </a:p>
          <a:p>
            <a:endParaRPr lang="en-US" dirty="0" smtClean="0"/>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36512"/>
            <a:ext cx="9144000" cy="689451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Characteristics</a:t>
            </a:r>
            <a:endParaRPr lang="en-US" dirty="0"/>
          </a:p>
        </p:txBody>
      </p:sp>
      <p:sp>
        <p:nvSpPr>
          <p:cNvPr id="3" name="Content Placeholder 2"/>
          <p:cNvSpPr>
            <a:spLocks noGrp="1"/>
          </p:cNvSpPr>
          <p:nvPr>
            <p:ph idx="1"/>
          </p:nvPr>
        </p:nvSpPr>
        <p:spPr/>
        <p:txBody>
          <a:bodyPr>
            <a:normAutofit/>
          </a:bodyPr>
          <a:lstStyle/>
          <a:p>
            <a:r>
              <a:rPr lang="en-US" dirty="0" smtClean="0"/>
              <a:t>The low-lying coastal zone ( Knysna)</a:t>
            </a:r>
          </a:p>
          <a:p>
            <a:r>
              <a:rPr lang="en-US" dirty="0" smtClean="0"/>
              <a:t>Mountainous escarpment that separates it from the high inland plateau. ( Long </a:t>
            </a:r>
            <a:r>
              <a:rPr lang="en-US" dirty="0" err="1" smtClean="0"/>
              <a:t>Kloof</a:t>
            </a:r>
            <a:r>
              <a:rPr lang="en-US" dirty="0" smtClean="0"/>
              <a:t>, Uniondale)</a:t>
            </a:r>
          </a:p>
          <a:p>
            <a:r>
              <a:rPr lang="en-US" dirty="0" smtClean="0"/>
              <a:t>Arid desert areas</a:t>
            </a: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smtClean="0"/>
              <a:t>Long </a:t>
            </a:r>
            <a:r>
              <a:rPr lang="en-US" dirty="0" err="1" smtClean="0"/>
              <a:t>Kloof</a:t>
            </a:r>
            <a:endParaRPr lang="en-US" dirty="0"/>
          </a:p>
        </p:txBody>
      </p:sp>
      <p:sp>
        <p:nvSpPr>
          <p:cNvPr id="2" name="Title 1"/>
          <p:cNvSpPr>
            <a:spLocks noGrp="1"/>
          </p:cNvSpPr>
          <p:nvPr>
            <p:ph type="title"/>
          </p:nvPr>
        </p:nvSpPr>
        <p:spPr/>
        <p:txBody>
          <a:bodyPr/>
          <a:lstStyle/>
          <a:p>
            <a:r>
              <a:rPr lang="en-US" dirty="0" smtClean="0"/>
              <a:t>Long </a:t>
            </a:r>
            <a:r>
              <a:rPr lang="en-US" dirty="0" err="1" smtClean="0"/>
              <a:t>Kloof</a:t>
            </a:r>
            <a:endParaRPr lang="en-US" dirty="0"/>
          </a:p>
        </p:txBody>
      </p:sp>
      <p:sp>
        <p:nvSpPr>
          <p:cNvPr id="4" name="Text Placeholder 3"/>
          <p:cNvSpPr>
            <a:spLocks noGrp="1"/>
          </p:cNvSpPr>
          <p:nvPr>
            <p:ph type="body" idx="1"/>
          </p:nvPr>
        </p:nvSpPr>
        <p:spPr/>
        <p:txBody>
          <a:bodyPr/>
          <a:lstStyle/>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Kloof (</a:t>
            </a:r>
            <a:r>
              <a:rPr lang="en-US" dirty="0" err="1" smtClean="0"/>
              <a:t>Langkloof</a:t>
            </a:r>
            <a:r>
              <a:rPr lang="en-US" dirty="0" smtClean="0"/>
              <a:t>)</a:t>
            </a:r>
            <a:endParaRPr lang="en-US" dirty="0"/>
          </a:p>
        </p:txBody>
      </p:sp>
      <p:sp>
        <p:nvSpPr>
          <p:cNvPr id="3" name="Content Placeholder 2"/>
          <p:cNvSpPr>
            <a:spLocks noGrp="1"/>
          </p:cNvSpPr>
          <p:nvPr>
            <p:ph idx="1"/>
          </p:nvPr>
        </p:nvSpPr>
        <p:spPr>
          <a:xfrm>
            <a:off x="914400" y="1371600"/>
            <a:ext cx="7313613" cy="5250292"/>
          </a:xfrm>
        </p:spPr>
        <p:txBody>
          <a:bodyPr>
            <a:normAutofit/>
          </a:bodyPr>
          <a:lstStyle/>
          <a:p>
            <a:r>
              <a:rPr lang="en-US" dirty="0" smtClean="0"/>
              <a:t>It is a 160 km long valley in Eastern Cape, South Africa </a:t>
            </a:r>
          </a:p>
          <a:p>
            <a:r>
              <a:rPr lang="en-US" dirty="0" smtClean="0"/>
              <a:t>Has been farmed since 1760 and is an important fruit-growing region </a:t>
            </a:r>
          </a:p>
          <a:p>
            <a:r>
              <a:rPr lang="en-US" dirty="0" smtClean="0"/>
              <a:t>Bounded by the </a:t>
            </a:r>
            <a:r>
              <a:rPr lang="en-US" dirty="0" err="1" smtClean="0"/>
              <a:t>Kammanassie</a:t>
            </a:r>
            <a:r>
              <a:rPr lang="en-US" dirty="0" smtClean="0"/>
              <a:t> and </a:t>
            </a:r>
            <a:r>
              <a:rPr lang="en-US" dirty="0" err="1" smtClean="0"/>
              <a:t>Kouga</a:t>
            </a:r>
            <a:r>
              <a:rPr lang="en-US" dirty="0" smtClean="0"/>
              <a:t> Mountains, in the north and south.</a:t>
            </a:r>
          </a:p>
          <a:p>
            <a:r>
              <a:rPr lang="en-US" dirty="0" smtClean="0"/>
              <a:t>The valley is crossed by numerous streams .The road down the Kloof passes through the hamlets and towns. </a:t>
            </a:r>
            <a:r>
              <a:rPr lang="en-US" dirty="0" err="1" smtClean="0"/>
              <a:t>Eg</a:t>
            </a:r>
            <a:r>
              <a:rPr lang="en-US" dirty="0" smtClean="0"/>
              <a:t>:  </a:t>
            </a:r>
            <a:r>
              <a:rPr lang="en-US" dirty="0" err="1" smtClean="0">
                <a:solidFill>
                  <a:srgbClr val="FF0000"/>
                </a:solidFill>
              </a:rPr>
              <a:t>Avontuur</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endParaRPr lang="en-US"/>
          </a:p>
        </p:txBody>
      </p:sp>
      <p:sp>
        <p:nvSpPr>
          <p:cNvPr id="9" name="Text Placeholder 8"/>
          <p:cNvSpPr>
            <a:spLocks noGrp="1"/>
          </p:cNvSpPr>
          <p:nvPr>
            <p:ph type="body" idx="1"/>
          </p:nvPr>
        </p:nvSpPr>
        <p:spPr/>
        <p:txBody>
          <a:bodyPr/>
          <a:lstStyle/>
          <a:p>
            <a:endParaRPr lang="en-US"/>
          </a:p>
        </p:txBody>
      </p:sp>
      <p:pic>
        <p:nvPicPr>
          <p:cNvPr id="10" name="Picture 9"/>
          <p:cNvPicPr>
            <a:picLocks noChangeAspect="1"/>
          </p:cNvPicPr>
          <p:nvPr/>
        </p:nvPicPr>
        <p:blipFill>
          <a:blip r:embed="rId2"/>
          <a:stretch>
            <a:fillRect/>
          </a:stretch>
        </p:blipFill>
        <p:spPr>
          <a:xfrm>
            <a:off x="-1" y="0"/>
            <a:ext cx="9198407"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5" name="Content Placeholder 4"/>
          <p:cNvSpPr>
            <a:spLocks noGrp="1"/>
          </p:cNvSpPr>
          <p:nvPr>
            <p:ph idx="1"/>
          </p:nvPr>
        </p:nvSpPr>
        <p:spPr/>
        <p:txBody>
          <a:bodyPr/>
          <a:lstStyle/>
          <a:p>
            <a:endParaRPr lang="en-US" dirty="0"/>
          </a:p>
        </p:txBody>
      </p:sp>
      <p:pic>
        <p:nvPicPr>
          <p:cNvPr id="6" name="Picture 5"/>
          <p:cNvPicPr>
            <a:picLocks noChangeAspect="1"/>
          </p:cNvPicPr>
          <p:nvPr/>
        </p:nvPicPr>
        <p:blipFill>
          <a:blip r:embed="rId2"/>
          <a:stretch>
            <a:fillRect/>
          </a:stretch>
        </p:blipFill>
        <p:spPr>
          <a:xfrm>
            <a:off x="-146050" y="-304800"/>
            <a:ext cx="9436100" cy="74676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17500" y="0"/>
            <a:ext cx="9878786" cy="68580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shot 2012-02-29 at 1.53.41 PM.png"/>
          <p:cNvPicPr>
            <a:picLocks noGrp="1" noChangeAspect="1"/>
          </p:cNvPicPr>
          <p:nvPr>
            <p:ph idx="1"/>
          </p:nvPr>
        </p:nvPicPr>
        <p:blipFill>
          <a:blip r:embed="rId2"/>
          <a:srcRect l="-10345" r="-10345"/>
          <a:stretch>
            <a:fillRect/>
          </a:stretch>
        </p:blipFill>
        <p:spPr>
          <a:xfrm>
            <a:off x="-897919" y="0"/>
            <a:ext cx="10992816"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832</TotalTime>
  <Words>577</Words>
  <Application>Microsoft Macintosh PowerPoint</Application>
  <PresentationFormat>On-screen Show (4:3)</PresentationFormat>
  <Paragraphs>67</Paragraphs>
  <Slides>29</Slides>
  <Notes>4</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Inkwell</vt:lpstr>
      <vt:lpstr>Geography of East South Cape</vt:lpstr>
      <vt:lpstr>Slide 2</vt:lpstr>
      <vt:lpstr>Physical Characteristics</vt:lpstr>
      <vt:lpstr>Long Kloof</vt:lpstr>
      <vt:lpstr>Long Kloof (Langkloof)</vt:lpstr>
      <vt:lpstr>Slide 6</vt:lpstr>
      <vt:lpstr> </vt:lpstr>
      <vt:lpstr>Slide 8</vt:lpstr>
      <vt:lpstr>Slide 9</vt:lpstr>
      <vt:lpstr>Knysna</vt:lpstr>
      <vt:lpstr>Knysna </vt:lpstr>
      <vt:lpstr>Slide 12</vt:lpstr>
      <vt:lpstr>Slide 13</vt:lpstr>
      <vt:lpstr>Slide 14</vt:lpstr>
      <vt:lpstr>Slide 15</vt:lpstr>
      <vt:lpstr>Slide 16</vt:lpstr>
      <vt:lpstr>Why aren’t other languages besides Dutch and Africaans mentioned in the book?</vt:lpstr>
      <vt:lpstr>Slide 18</vt:lpstr>
      <vt:lpstr>Flora and Fauna</vt:lpstr>
      <vt:lpstr>Bush buck (antelope)</vt:lpstr>
      <vt:lpstr>Blue buck (Blue Antelope)</vt:lpstr>
      <vt:lpstr>Stink Wood </vt:lpstr>
      <vt:lpstr>African elephant</vt:lpstr>
      <vt:lpstr>Yellow wood</vt:lpstr>
      <vt:lpstr>Ostriches</vt:lpstr>
      <vt:lpstr>Aloe Vera</vt:lpstr>
      <vt:lpstr>Climate</vt:lpstr>
      <vt:lpstr>Climate</vt:lpstr>
      <vt:lpstr>Slide 29</vt:lpstr>
    </vt:vector>
  </TitlesOfParts>
  <Company>AISK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 of East South Cape</dc:title>
  <dc:creator>Giovanni Rimann</dc:creator>
  <cp:lastModifiedBy>Gabrielle Pierre</cp:lastModifiedBy>
  <cp:revision>3</cp:revision>
  <dcterms:created xsi:type="dcterms:W3CDTF">2012-03-03T15:53:16Z</dcterms:created>
  <dcterms:modified xsi:type="dcterms:W3CDTF">2012-03-04T04:51:02Z</dcterms:modified>
</cp:coreProperties>
</file>